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9" r:id="rId3"/>
    <p:sldId id="260" r:id="rId4"/>
    <p:sldId id="257" r:id="rId5"/>
    <p:sldId id="261" r:id="rId6"/>
    <p:sldId id="262" r:id="rId7"/>
    <p:sldId id="263" r:id="rId8"/>
    <p:sldId id="264" r:id="rId9"/>
    <p:sldId id="265" r:id="rId10"/>
    <p:sldId id="2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Friday, August 6,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04381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Friday, August 6,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547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Friday, August 6,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85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Friday, August 6,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371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Friday, August 6,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950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Friday, August 6,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218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Friday, August 6,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485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Friday, August 6,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96690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Friday, August 6,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34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Friday, August 6,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087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Friday, August 6,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270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Friday, August 6,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0708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52013B-52B8-4EC2-BFFD-9902887F02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5227" y="331469"/>
            <a:ext cx="8326509" cy="1534160"/>
          </a:xfrm>
        </p:spPr>
        <p:txBody>
          <a:bodyPr wrap="square" anchor="ctr">
            <a:normAutofit/>
          </a:bodyPr>
          <a:lstStyle/>
          <a:p>
            <a:r>
              <a:rPr lang="en-US" sz="4400" b="1" dirty="0">
                <a:effectLst/>
                <a:latin typeface="Arial Black" panose="020B0A040201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Best Practices for using Microsoft PowerPoint</a:t>
            </a:r>
            <a:endParaRPr lang="en-US" sz="4800" dirty="0"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3D65DB-D73C-4309-8D45-EF6EAE8FAD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3519" y="1098549"/>
            <a:ext cx="4498976" cy="984885"/>
          </a:xfrm>
        </p:spPr>
        <p:txBody>
          <a:bodyPr anchor="ctr">
            <a:normAutofit/>
          </a:bodyPr>
          <a:lstStyle/>
          <a:p>
            <a:pPr algn="r"/>
            <a:r>
              <a:rPr lang="en-US" sz="1800" dirty="0">
                <a:solidFill>
                  <a:schemeClr val="tx1">
                    <a:alpha val="60000"/>
                  </a:schemeClr>
                </a:solidFill>
              </a:rPr>
              <a:t>Kathryn </a:t>
            </a:r>
            <a:r>
              <a:rPr lang="en-US" sz="1800" dirty="0" err="1">
                <a:solidFill>
                  <a:schemeClr val="tx1">
                    <a:alpha val="60000"/>
                  </a:schemeClr>
                </a:solidFill>
              </a:rPr>
              <a:t>Muehlberger</a:t>
            </a:r>
            <a:r>
              <a:rPr lang="en-US" sz="1800" dirty="0">
                <a:solidFill>
                  <a:schemeClr val="tx1">
                    <a:alpha val="60000"/>
                  </a:schemeClr>
                </a:solidFill>
              </a:rPr>
              <a:t>, </a:t>
            </a:r>
          </a:p>
          <a:p>
            <a:pPr algn="r"/>
            <a:r>
              <a:rPr lang="en-US" sz="1800" dirty="0">
                <a:solidFill>
                  <a:schemeClr val="tx1">
                    <a:alpha val="60000"/>
                  </a:schemeClr>
                </a:solidFill>
              </a:rPr>
              <a:t>Client Communications Specialist</a:t>
            </a:r>
          </a:p>
        </p:txBody>
      </p:sp>
      <p:pic>
        <p:nvPicPr>
          <p:cNvPr id="4" name="Picture 3" descr="A mosaic of colorful geometric shapes">
            <a:extLst>
              <a:ext uri="{FF2B5EF4-FFF2-40B4-BE49-F238E27FC236}">
                <a16:creationId xmlns:a16="http://schemas.microsoft.com/office/drawing/2014/main" id="{6755CF8B-957A-4346-BFAE-1E38C5F6A1C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9972" b="15256"/>
          <a:stretch/>
        </p:blipFill>
        <p:spPr>
          <a:xfrm>
            <a:off x="20" y="2083435"/>
            <a:ext cx="12191980" cy="4774564"/>
          </a:xfrm>
          <a:custGeom>
            <a:avLst/>
            <a:gdLst/>
            <a:ahLst/>
            <a:cxnLst/>
            <a:rect l="l" t="t" r="r" b="b"/>
            <a:pathLst>
              <a:path w="12192000" h="4774564">
                <a:moveTo>
                  <a:pt x="0" y="0"/>
                </a:moveTo>
                <a:lnTo>
                  <a:pt x="12192000" y="0"/>
                </a:lnTo>
                <a:lnTo>
                  <a:pt x="12192000" y="4774564"/>
                </a:lnTo>
                <a:lnTo>
                  <a:pt x="0" y="4774564"/>
                </a:lnTo>
                <a:close/>
              </a:path>
            </a:pathLst>
          </a:cu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337EA23-6703-4C96-9EEB-A408CBDD6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100000">
                <a:schemeClr val="bg2">
                  <a:alpha val="60000"/>
                </a:schemeClr>
              </a:gs>
              <a:gs pos="40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0595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B94BF-255E-4402-BE87-500CCE504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 Effects: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D1437-D185-40BB-A3AC-0BAB6F187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Don’t go overboard with animations, sounds, or slide transitions </a:t>
            </a:r>
          </a:p>
          <a:p>
            <a:r>
              <a:rPr lang="en-US" sz="3200" dirty="0"/>
              <a:t>Focus on the content rather than using effects to enhance your presentation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1F1F7F-3DE8-49F4-9395-005BFFF02DF4}"/>
              </a:ext>
            </a:extLst>
          </p:cNvPr>
          <p:cNvSpPr txBox="1"/>
          <p:nvPr/>
        </p:nvSpPr>
        <p:spPr>
          <a:xfrm>
            <a:off x="8023293" y="189704"/>
            <a:ext cx="3617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Go to the Animations slide and click Preview to see the effects we created on this slide! </a:t>
            </a:r>
          </a:p>
        </p:txBody>
      </p:sp>
    </p:spTree>
    <p:extLst>
      <p:ext uri="{BB962C8B-B14F-4D97-AF65-F5344CB8AC3E}">
        <p14:creationId xmlns:p14="http://schemas.microsoft.com/office/powerpoint/2010/main" val="2751558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71599-25ED-48C7-98E3-36C099E3C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Started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8EB9C-9ADB-4FD2-BE59-EC4DA5CD3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‘Design’ tab can provide useful tools to start</a:t>
            </a:r>
          </a:p>
          <a:p>
            <a:r>
              <a:rPr lang="en-US" sz="3200" dirty="0"/>
              <a:t>Use Widescreen or Standard slide size </a:t>
            </a:r>
          </a:p>
          <a:p>
            <a:r>
              <a:rPr lang="en-US" sz="3200" dirty="0"/>
              <a:t>Choose from a variety of slide designs </a:t>
            </a:r>
          </a:p>
          <a:p>
            <a:r>
              <a:rPr lang="en-US" sz="3200" dirty="0"/>
              <a:t>Make your first slide grab your audience’s attention</a:t>
            </a:r>
          </a:p>
        </p:txBody>
      </p:sp>
    </p:spTree>
    <p:extLst>
      <p:ext uri="{BB962C8B-B14F-4D97-AF65-F5344CB8AC3E}">
        <p14:creationId xmlns:p14="http://schemas.microsoft.com/office/powerpoint/2010/main" val="3866105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435AB-0719-4BF7-8383-BFDF8C157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92E52-CBFC-4F81-9903-232BB8EDD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Use 3-4 bullet points per slide – less is more!</a:t>
            </a:r>
          </a:p>
          <a:p>
            <a:r>
              <a:rPr lang="en-US" sz="3200" dirty="0"/>
              <a:t>Keep font size between 18 and 32</a:t>
            </a:r>
          </a:p>
          <a:p>
            <a:r>
              <a:rPr lang="en-US" sz="3200" dirty="0"/>
              <a:t>For readability, choose left alignment </a:t>
            </a:r>
          </a:p>
        </p:txBody>
      </p:sp>
    </p:spTree>
    <p:extLst>
      <p:ext uri="{BB962C8B-B14F-4D97-AF65-F5344CB8AC3E}">
        <p14:creationId xmlns:p14="http://schemas.microsoft.com/office/powerpoint/2010/main" val="4138106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17B58-E724-4FAF-BE91-822327C0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Content – Adding Images &amp; Figures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8980C-49C4-48C7-91BB-440FE8CB8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538" y="1881275"/>
            <a:ext cx="11090274" cy="3979625"/>
          </a:xfrm>
        </p:spPr>
        <p:txBody>
          <a:bodyPr>
            <a:normAutofit/>
          </a:bodyPr>
          <a:lstStyle/>
          <a:p>
            <a:r>
              <a:rPr lang="en-US" sz="3200" dirty="0"/>
              <a:t>Bar charts, photos, and figures should be on a separate slide, but include a title and/or short caption. See example on next slide.</a:t>
            </a:r>
          </a:p>
          <a:p>
            <a:r>
              <a:rPr lang="en-US" sz="3200" dirty="0"/>
              <a:t>The ‘Insert’ tab has options for adding icons, images, etc. </a:t>
            </a:r>
          </a:p>
          <a:p>
            <a:endParaRPr lang="en-US" sz="3200" dirty="0"/>
          </a:p>
          <a:p>
            <a:endParaRPr lang="en-US" sz="3200" dirty="0"/>
          </a:p>
        </p:txBody>
      </p:sp>
      <p:pic>
        <p:nvPicPr>
          <p:cNvPr id="5" name="Graphic 4" descr="Good Idea outline">
            <a:extLst>
              <a:ext uri="{FF2B5EF4-FFF2-40B4-BE49-F238E27FC236}">
                <a16:creationId xmlns:a16="http://schemas.microsoft.com/office/drawing/2014/main" id="{24B5DDAF-F261-4B7B-ABE4-DC5F906078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98775" y="4273168"/>
            <a:ext cx="2103528" cy="2103528"/>
          </a:xfrm>
          <a:prstGeom prst="rect">
            <a:avLst/>
          </a:prstGeom>
        </p:spPr>
      </p:pic>
      <p:sp>
        <p:nvSpPr>
          <p:cNvPr id="6" name="Arrow: Bent-Up 5">
            <a:extLst>
              <a:ext uri="{FF2B5EF4-FFF2-40B4-BE49-F238E27FC236}">
                <a16:creationId xmlns:a16="http://schemas.microsoft.com/office/drawing/2014/main" id="{11A319E0-AB63-4C92-80E1-1C4BF6F30139}"/>
              </a:ext>
            </a:extLst>
          </p:cNvPr>
          <p:cNvSpPr/>
          <p:nvPr/>
        </p:nvSpPr>
        <p:spPr>
          <a:xfrm rot="5400000">
            <a:off x="4015422" y="4442918"/>
            <a:ext cx="1232452" cy="1603513"/>
          </a:xfrm>
          <a:prstGeom prst="bentUpArrow">
            <a:avLst>
              <a:gd name="adj1" fmla="val 19624"/>
              <a:gd name="adj2" fmla="val 25000"/>
              <a:gd name="adj3" fmla="val 25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3FB38E-AC5E-40DE-BB08-09C0E30D3BEB}"/>
              </a:ext>
            </a:extLst>
          </p:cNvPr>
          <p:cNvSpPr txBox="1"/>
          <p:nvPr/>
        </p:nvSpPr>
        <p:spPr>
          <a:xfrm>
            <a:off x="4471961" y="4734465"/>
            <a:ext cx="1925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Like this one here! </a:t>
            </a:r>
          </a:p>
        </p:txBody>
      </p:sp>
    </p:spTree>
    <p:extLst>
      <p:ext uri="{BB962C8B-B14F-4D97-AF65-F5344CB8AC3E}">
        <p14:creationId xmlns:p14="http://schemas.microsoft.com/office/powerpoint/2010/main" val="815224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hart, histogram&#10;&#10;Description automatically generated">
            <a:extLst>
              <a:ext uri="{FF2B5EF4-FFF2-40B4-BE49-F238E27FC236}">
                <a16:creationId xmlns:a16="http://schemas.microsoft.com/office/drawing/2014/main" id="{3527BD67-44D1-4785-82DB-C692034C12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619" y="1053548"/>
            <a:ext cx="7318761" cy="504864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22C0760-664D-4123-924A-E3C1CEE96DF2}"/>
              </a:ext>
            </a:extLst>
          </p:cNvPr>
          <p:cNvSpPr txBox="1"/>
          <p:nvPr/>
        </p:nvSpPr>
        <p:spPr>
          <a:xfrm>
            <a:off x="2179091" y="6102193"/>
            <a:ext cx="7833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/>
              <a:t>Spinotrapezius</a:t>
            </a:r>
            <a:r>
              <a:rPr lang="en-US" sz="2000" b="1" dirty="0"/>
              <a:t> PO</a:t>
            </a:r>
            <a:r>
              <a:rPr lang="en-US" sz="2000" b="1" baseline="-25000" dirty="0"/>
              <a:t>2 </a:t>
            </a:r>
            <a:r>
              <a:rPr lang="en-US" sz="2000" b="1" dirty="0"/>
              <a:t>mv averages post-control and post-GLI infusion</a:t>
            </a:r>
            <a:endParaRPr lang="en-US" sz="2000" b="1" baseline="-25000" dirty="0"/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7240A36C-DA66-41B5-9425-7604EE1F3C9B}"/>
              </a:ext>
            </a:extLst>
          </p:cNvPr>
          <p:cNvSpPr/>
          <p:nvPr/>
        </p:nvSpPr>
        <p:spPr>
          <a:xfrm rot="5400000">
            <a:off x="4465987" y="1014876"/>
            <a:ext cx="516834" cy="397565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088799D0-DDC2-4725-BBF1-1674AEB107E1}"/>
              </a:ext>
            </a:extLst>
          </p:cNvPr>
          <p:cNvSpPr/>
          <p:nvPr/>
        </p:nvSpPr>
        <p:spPr>
          <a:xfrm rot="5400000">
            <a:off x="5254490" y="1007165"/>
            <a:ext cx="516834" cy="397565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671316D7-3280-4DD9-B8EF-2A428B23F87D}"/>
              </a:ext>
            </a:extLst>
          </p:cNvPr>
          <p:cNvSpPr/>
          <p:nvPr/>
        </p:nvSpPr>
        <p:spPr>
          <a:xfrm rot="5400000">
            <a:off x="6036365" y="1007165"/>
            <a:ext cx="516834" cy="397565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D1C4D3D-A7DD-4AC6-98A7-D5F8B8E80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199" y="132365"/>
            <a:ext cx="11091600" cy="1332000"/>
          </a:xfrm>
        </p:spPr>
        <p:txBody>
          <a:bodyPr/>
          <a:lstStyle/>
          <a:p>
            <a:r>
              <a:rPr lang="en-US" dirty="0"/>
              <a:t>Example: Figure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364AC7-64D4-4F6B-B3AB-9FFB20A221F4}"/>
              </a:ext>
            </a:extLst>
          </p:cNvPr>
          <p:cNvSpPr txBox="1"/>
          <p:nvPr/>
        </p:nvSpPr>
        <p:spPr>
          <a:xfrm>
            <a:off x="6493565" y="352097"/>
            <a:ext cx="46912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*Use arrows to show the data progress or to further explain the figure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5DF9EB-5A9D-4BC2-A5F6-8AAD4ADD73EE}"/>
              </a:ext>
            </a:extLst>
          </p:cNvPr>
          <p:cNvSpPr txBox="1"/>
          <p:nvPr/>
        </p:nvSpPr>
        <p:spPr>
          <a:xfrm>
            <a:off x="10052664" y="6451828"/>
            <a:ext cx="22643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Holdsworth et al. (2015)</a:t>
            </a:r>
          </a:p>
        </p:txBody>
      </p:sp>
    </p:spTree>
    <p:extLst>
      <p:ext uri="{BB962C8B-B14F-4D97-AF65-F5344CB8AC3E}">
        <p14:creationId xmlns:p14="http://schemas.microsoft.com/office/powerpoint/2010/main" val="338650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E17EC-3733-46C4-BB41-153735712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Figures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A59A6-E1B7-4712-B0E7-133697DD4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715634"/>
            <a:ext cx="11090274" cy="3979625"/>
          </a:xfrm>
        </p:spPr>
        <p:txBody>
          <a:bodyPr>
            <a:normAutofit/>
          </a:bodyPr>
          <a:lstStyle/>
          <a:p>
            <a:r>
              <a:rPr lang="en-US" sz="3200" dirty="0"/>
              <a:t>When presenting, you can point to your figure or graph or use the arrow shape on the slide. </a:t>
            </a:r>
          </a:p>
          <a:p>
            <a:r>
              <a:rPr lang="en-US" sz="3200" dirty="0"/>
              <a:t>Decide what is key information to show on the slide; this will help decrease the amount of text. </a:t>
            </a:r>
          </a:p>
          <a:p>
            <a:r>
              <a:rPr lang="en-US" sz="3200" dirty="0"/>
              <a:t> If the slide has a title summarizing the results, then a figure legend may not be needed. </a:t>
            </a:r>
          </a:p>
        </p:txBody>
      </p:sp>
    </p:spTree>
    <p:extLst>
      <p:ext uri="{BB962C8B-B14F-4D97-AF65-F5344CB8AC3E}">
        <p14:creationId xmlns:p14="http://schemas.microsoft.com/office/powerpoint/2010/main" val="1293114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DB4A7-1B34-4B95-957D-D4BE048AB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Multi-Panel Figures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DD1F2-5B2E-41E1-8987-30CD4FEEB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538" y="1439187"/>
            <a:ext cx="11090274" cy="3979625"/>
          </a:xfrm>
        </p:spPr>
        <p:txBody>
          <a:bodyPr>
            <a:normAutofit/>
          </a:bodyPr>
          <a:lstStyle/>
          <a:p>
            <a:r>
              <a:rPr lang="en-US" sz="3200" dirty="0"/>
              <a:t>Arrange multi-panel figures horizontally left to right while maintaining a readable size from the audience’s perspective.</a:t>
            </a:r>
          </a:p>
          <a:p>
            <a:r>
              <a:rPr lang="en-US" sz="3200" dirty="0"/>
              <a:t>If the figure contains detailed data, then choose 1-2 panels per slide and show the remaining panels on the next slide. </a:t>
            </a:r>
          </a:p>
          <a:p>
            <a:r>
              <a:rPr lang="en-US" sz="3200" dirty="0"/>
              <a:t>Follow same tip when choosing text per slide.</a:t>
            </a:r>
          </a:p>
          <a:p>
            <a:r>
              <a:rPr lang="en-US" sz="3200" dirty="0"/>
              <a:t>Keep a brief title of figure. </a:t>
            </a:r>
          </a:p>
        </p:txBody>
      </p:sp>
    </p:spTree>
    <p:extLst>
      <p:ext uri="{BB962C8B-B14F-4D97-AF65-F5344CB8AC3E}">
        <p14:creationId xmlns:p14="http://schemas.microsoft.com/office/powerpoint/2010/main" val="2172542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F0AC9-BD73-4612-9D39-BC58E76AC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44187"/>
            <a:ext cx="11091600" cy="1332000"/>
          </a:xfrm>
        </p:spPr>
        <p:txBody>
          <a:bodyPr/>
          <a:lstStyle/>
          <a:p>
            <a:r>
              <a:rPr lang="en-US" dirty="0"/>
              <a:t>Example: Figure 2</a:t>
            </a:r>
          </a:p>
        </p:txBody>
      </p:sp>
      <p:pic>
        <p:nvPicPr>
          <p:cNvPr id="7" name="Picture 6" descr="Histogram&#10;&#10;Description automatically generated with low confidence">
            <a:extLst>
              <a:ext uri="{FF2B5EF4-FFF2-40B4-BE49-F238E27FC236}">
                <a16:creationId xmlns:a16="http://schemas.microsoft.com/office/drawing/2014/main" id="{509DC0CC-14BB-41DD-80F6-08AC3AF50D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38" y="1221807"/>
            <a:ext cx="5157928" cy="3680213"/>
          </a:xfrm>
          <a:prstGeom prst="rect">
            <a:avLst/>
          </a:prstGeom>
        </p:spPr>
      </p:pic>
      <p:pic>
        <p:nvPicPr>
          <p:cNvPr id="9" name="Picture 8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19D1400B-FA92-4701-8737-20F74AE31B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5070" y="1221807"/>
            <a:ext cx="6197793" cy="368021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23716E2-DAFF-46BA-84B5-AA81EC680D75}"/>
              </a:ext>
            </a:extLst>
          </p:cNvPr>
          <p:cNvSpPr txBox="1"/>
          <p:nvPr/>
        </p:nvSpPr>
        <p:spPr>
          <a:xfrm>
            <a:off x="1139921" y="4989862"/>
            <a:ext cx="39771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(A) Representative </a:t>
            </a:r>
            <a:r>
              <a:rPr lang="en-US" b="1" dirty="0" err="1"/>
              <a:t>spinotrapezius</a:t>
            </a:r>
            <a:r>
              <a:rPr lang="en-US" b="1" dirty="0"/>
              <a:t> PO</a:t>
            </a:r>
            <a:r>
              <a:rPr lang="en-US" b="1" baseline="-25000" dirty="0"/>
              <a:t>2 </a:t>
            </a:r>
            <a:r>
              <a:rPr lang="en-US" b="1" dirty="0"/>
              <a:t>mv profile for control and GLI </a:t>
            </a:r>
            <a:endParaRPr lang="en-US" b="1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167073-2698-4CFC-A891-33A154D1732C}"/>
              </a:ext>
            </a:extLst>
          </p:cNvPr>
          <p:cNvSpPr txBox="1"/>
          <p:nvPr/>
        </p:nvSpPr>
        <p:spPr>
          <a:xfrm>
            <a:off x="7074920" y="5128361"/>
            <a:ext cx="4567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(B) Individual   </a:t>
            </a:r>
            <a:r>
              <a:rPr lang="en-US" b="1" dirty="0">
                <a:latin typeface="Segoe UI Symbol" panose="020B0502040204020203" pitchFamily="34" charset="0"/>
                <a:ea typeface="Segoe UI Symbol" panose="020B0502040204020203" pitchFamily="34" charset="0"/>
              </a:rPr>
              <a:t>⃤  </a:t>
            </a:r>
            <a:r>
              <a:rPr lang="en-US" b="1" baseline="-250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2</a:t>
            </a:r>
            <a:r>
              <a:rPr lang="en-US" b="1" dirty="0">
                <a:latin typeface="Segoe UI Symbol" panose="020B0502040204020203" pitchFamily="34" charset="0"/>
                <a:ea typeface="Segoe UI Symbol" panose="020B0502040204020203" pitchFamily="34" charset="0"/>
              </a:rPr>
              <a:t> </a:t>
            </a:r>
            <a:r>
              <a:rPr lang="en-US" b="1" dirty="0"/>
              <a:t>PO</a:t>
            </a:r>
            <a:r>
              <a:rPr lang="en-US" b="1" baseline="-25000" dirty="0"/>
              <a:t>2 </a:t>
            </a:r>
            <a:r>
              <a:rPr lang="en-US" b="1" dirty="0"/>
              <a:t>mv responses to GLI </a:t>
            </a:r>
            <a:endParaRPr lang="en-US" b="1" baseline="-25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94A129-7F52-47D4-AF0A-9DE8163DAB11}"/>
              </a:ext>
            </a:extLst>
          </p:cNvPr>
          <p:cNvSpPr txBox="1"/>
          <p:nvPr/>
        </p:nvSpPr>
        <p:spPr>
          <a:xfrm>
            <a:off x="10052664" y="6451828"/>
            <a:ext cx="22643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Holdsworth et al. (2015)</a:t>
            </a:r>
          </a:p>
        </p:txBody>
      </p:sp>
    </p:spTree>
    <p:extLst>
      <p:ext uri="{BB962C8B-B14F-4D97-AF65-F5344CB8AC3E}">
        <p14:creationId xmlns:p14="http://schemas.microsoft.com/office/powerpoint/2010/main" val="1141280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B327262-B5B3-4BA4-855F-B20E0AB69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44187"/>
            <a:ext cx="11091600" cy="1332000"/>
          </a:xfrm>
        </p:spPr>
        <p:txBody>
          <a:bodyPr/>
          <a:lstStyle/>
          <a:p>
            <a:r>
              <a:rPr lang="en-US" dirty="0"/>
              <a:t>Example: Figure 2 (cont.) </a:t>
            </a:r>
          </a:p>
        </p:txBody>
      </p:sp>
      <p:pic>
        <p:nvPicPr>
          <p:cNvPr id="5" name="Picture 4" descr="Chart, box and whisker chart&#10;&#10;Description automatically generated">
            <a:extLst>
              <a:ext uri="{FF2B5EF4-FFF2-40B4-BE49-F238E27FC236}">
                <a16:creationId xmlns:a16="http://schemas.microsoft.com/office/drawing/2014/main" id="{99C41DE4-A30D-4EF9-87F0-02F6C06743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835" y="902693"/>
            <a:ext cx="6530329" cy="433537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3A65915-40B2-4C40-AD81-91D2E4838626}"/>
              </a:ext>
            </a:extLst>
          </p:cNvPr>
          <p:cNvSpPr txBox="1"/>
          <p:nvPr/>
        </p:nvSpPr>
        <p:spPr>
          <a:xfrm>
            <a:off x="2830835" y="5450242"/>
            <a:ext cx="6821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(C) The   </a:t>
            </a:r>
            <a:r>
              <a:rPr lang="en-US" b="1" dirty="0">
                <a:latin typeface="Segoe UI Symbol" panose="020B0502040204020203" pitchFamily="34" charset="0"/>
                <a:ea typeface="Segoe UI Symbol" panose="020B0502040204020203" pitchFamily="34" charset="0"/>
              </a:rPr>
              <a:t>⃤  </a:t>
            </a:r>
            <a:r>
              <a:rPr lang="en-US" b="1" baseline="-250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2</a:t>
            </a:r>
            <a:r>
              <a:rPr lang="en-US" b="1" dirty="0">
                <a:latin typeface="Segoe UI Symbol" panose="020B0502040204020203" pitchFamily="34" charset="0"/>
                <a:ea typeface="Segoe UI Symbol" panose="020B0502040204020203" pitchFamily="34" charset="0"/>
              </a:rPr>
              <a:t> </a:t>
            </a:r>
            <a:r>
              <a:rPr lang="en-US" b="1" dirty="0"/>
              <a:t>PO</a:t>
            </a:r>
            <a:r>
              <a:rPr lang="en-US" b="1" baseline="-25000" dirty="0"/>
              <a:t>2 </a:t>
            </a:r>
            <a:r>
              <a:rPr lang="en-US" b="1" dirty="0"/>
              <a:t>mv as a function of both the steady state and total amplitude *p &lt; 0.05 vs control</a:t>
            </a:r>
            <a:endParaRPr lang="en-US" b="1" baseline="-25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9E34A5-54A9-4204-9F2C-5BB3F0DE868E}"/>
              </a:ext>
            </a:extLst>
          </p:cNvPr>
          <p:cNvSpPr txBox="1"/>
          <p:nvPr/>
        </p:nvSpPr>
        <p:spPr>
          <a:xfrm>
            <a:off x="10052664" y="6451828"/>
            <a:ext cx="22643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Holdsworth et al. (2015)</a:t>
            </a:r>
          </a:p>
        </p:txBody>
      </p:sp>
    </p:spTree>
    <p:extLst>
      <p:ext uri="{BB962C8B-B14F-4D97-AF65-F5344CB8AC3E}">
        <p14:creationId xmlns:p14="http://schemas.microsoft.com/office/powerpoint/2010/main" val="205198128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AnalogousFromLightSeedRightStep">
      <a:dk1>
        <a:srgbClr val="000000"/>
      </a:dk1>
      <a:lt1>
        <a:srgbClr val="FFFFFF"/>
      </a:lt1>
      <a:dk2>
        <a:srgbClr val="3A3621"/>
      </a:dk2>
      <a:lt2>
        <a:srgbClr val="E2E8E5"/>
      </a:lt2>
      <a:accent1>
        <a:srgbClr val="EA73A4"/>
      </a:accent1>
      <a:accent2>
        <a:srgbClr val="E55454"/>
      </a:accent2>
      <a:accent3>
        <a:srgbClr val="E59053"/>
      </a:accent3>
      <a:accent4>
        <a:srgbClr val="B6A343"/>
      </a:accent4>
      <a:accent5>
        <a:srgbClr val="95AB54"/>
      </a:accent5>
      <a:accent6>
        <a:srgbClr val="69B643"/>
      </a:accent6>
      <a:hlink>
        <a:srgbClr val="578F78"/>
      </a:hlink>
      <a:folHlink>
        <a:srgbClr val="7F7F7F"/>
      </a:folHlink>
    </a:clrScheme>
    <a:fontScheme name="Float">
      <a:majorFont>
        <a:latin typeface="Sitka Heading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403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Segoe UI Symbol</vt:lpstr>
      <vt:lpstr>Sitka Heading</vt:lpstr>
      <vt:lpstr>Source Sans Pro</vt:lpstr>
      <vt:lpstr>3DFloatVTI</vt:lpstr>
      <vt:lpstr>Best Practices for using Microsoft PowerPoint</vt:lpstr>
      <vt:lpstr>Getting Started</vt:lpstr>
      <vt:lpstr>Adding Text</vt:lpstr>
      <vt:lpstr>Slide Content – Adding Images &amp; Figures</vt:lpstr>
      <vt:lpstr>Example: Figure 1</vt:lpstr>
      <vt:lpstr>Adding Figures (cont.)</vt:lpstr>
      <vt:lpstr>Adding Multi-Panel Figures</vt:lpstr>
      <vt:lpstr>Example: Figure 2</vt:lpstr>
      <vt:lpstr>Example: Figure 2 (cont.) </vt:lpstr>
      <vt:lpstr>Visual Effects: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Practices for using Microsoft PowerPoint</dc:title>
  <dc:creator>Accdon</dc:creator>
  <cp:lastModifiedBy>Accdon</cp:lastModifiedBy>
  <cp:revision>17</cp:revision>
  <dcterms:created xsi:type="dcterms:W3CDTF">2021-07-21T15:33:39Z</dcterms:created>
  <dcterms:modified xsi:type="dcterms:W3CDTF">2021-08-06T14:42:48Z</dcterms:modified>
</cp:coreProperties>
</file>